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1017" r:id="rId3"/>
    <p:sldId id="1040" r:id="rId4"/>
    <p:sldId id="1041" r:id="rId5"/>
    <p:sldId id="1042" r:id="rId6"/>
    <p:sldId id="1023" r:id="rId7"/>
    <p:sldId id="1043" r:id="rId8"/>
    <p:sldId id="1044" r:id="rId9"/>
    <p:sldId id="1045" r:id="rId10"/>
    <p:sldId id="1046" r:id="rId11"/>
    <p:sldId id="1047" r:id="rId12"/>
    <p:sldId id="1056" r:id="rId13"/>
    <p:sldId id="1048" r:id="rId14"/>
    <p:sldId id="1049" r:id="rId15"/>
    <p:sldId id="1050" r:id="rId16"/>
    <p:sldId id="1055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高中物理 选择性必修 第一册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SDKJ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3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" y="1721001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5400">
                <a:solidFill>
                  <a:srgbClr val="549E39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光的折射和全反射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" y="2996952"/>
            <a:ext cx="12190412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  科学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测量：玻璃的折射率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不变型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3250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虽然在实验过程中，所作的界线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aa'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bb'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没有与玻璃砖的上下表面对齐，但界线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aa'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bb'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之间的距离仍等于玻璃砖的厚度，此时得到的测量结果将与真实值相等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作图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分析如下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5006" y="2420888"/>
            <a:ext cx="3168352" cy="2861186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525108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03250" eaLnBrk="1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由于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aa'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bb'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之间的距离等于玻璃砖的厚度，故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平行且长度相等，所以四边形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为平行四边形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∥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，即测量结果与真实值相等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7137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测定玻璃的折射率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的实验中，实验小组在白纸上放好玻璃砖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MNQP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，画出玻璃砖与空气的两个界面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aa'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bb'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如图所示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实验小组内的三名学生在实验中：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第一名学生在纸上正确画出了玻璃砖的两个折射面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aa'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bb'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因不慎碰动了玻璃砖，使它向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aa'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方向平移了一点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，以后的操作都正确无误，并仍以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aa'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bb'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为折射面画出了光路图，这样测出的折射率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的值将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偏大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偏小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不变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”).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典例.eps" descr="id:214749287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5835" y="937598"/>
            <a:ext cx="1080120" cy="34790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7094" y="4077072"/>
            <a:ext cx="2808312" cy="1636546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34566" y="465313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不变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/>
          </a:p>
        </p:txBody>
      </p:sp>
      <p:pic>
        <p:nvPicPr>
          <p:cNvPr id="8" name="24答案.eps" descr="id:214749299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32452" y="4834729"/>
            <a:ext cx="819080" cy="291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910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9" name="内容占位符 1"/>
              <p:cNvSpPr txBox="1">
                <a:spLocks/>
              </p:cNvSpPr>
              <p:nvPr/>
            </p:nvSpPr>
            <p:spPr bwMode="auto">
              <a:xfrm>
                <a:off x="360854" y="764704"/>
                <a:ext cx="11485848" cy="1446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第一位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同学的光路图如图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所示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由图可知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𝐬𝐢𝐧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𝜶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𝐬𝐢𝐧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𝜷</m:t>
                        </m:r>
                      </m:den>
                    </m:f>
                  </m:oMath>
                </a14:m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角度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保持不变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的值不变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764704"/>
                <a:ext cx="11485848" cy="1446230"/>
              </a:xfrm>
              <a:prstGeom prst="rect">
                <a:avLst/>
              </a:prstGeom>
              <a:blipFill>
                <a:blip r:embed="rId2"/>
                <a:stretch>
                  <a:fillRect l="-796" r="-849" b="-714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24解析.eps" descr="id:214749294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143328"/>
            <a:ext cx="819080" cy="29161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0990" y="1700808"/>
            <a:ext cx="4010025" cy="290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8707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第二名学生为了避免笔尖触划玻璃砖的折射面，画出的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aa'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bb'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都比实际的折射面向外侧平移了一些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，以后的操作都正确无误，并仍以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aa'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bb'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为折射面画出了光路图，这样测出的折射率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的值将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偏大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偏小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不变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”).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3078" y="2420888"/>
            <a:ext cx="2736304" cy="149745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494637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偏小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/>
          </a:p>
        </p:txBody>
      </p:sp>
      <p:pic>
        <p:nvPicPr>
          <p:cNvPr id="5" name="24答案.eps" descr="id:214749299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2452" y="2674489"/>
            <a:ext cx="819080" cy="29161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内容占位符 1"/>
              <p:cNvSpPr txBox="1">
                <a:spLocks/>
              </p:cNvSpPr>
              <p:nvPr/>
            </p:nvSpPr>
            <p:spPr bwMode="auto">
              <a:xfrm>
                <a:off x="360854" y="3789040"/>
                <a:ext cx="11485848" cy="14466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第二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位同学的光路图如图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所示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由图可知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𝐬𝐢𝐧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𝜶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𝐬𝐢𝐧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𝜷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其中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不变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β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偏大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变小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即测量值偏小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 </a:t>
                </a:r>
                <a:endParaRPr lang="zh-CN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789040"/>
                <a:ext cx="11485848" cy="1446614"/>
              </a:xfrm>
              <a:prstGeom prst="rect">
                <a:avLst/>
              </a:prstGeom>
              <a:blipFill>
                <a:blip r:embed="rId4"/>
                <a:stretch>
                  <a:fillRect l="-796" r="-849" b="-928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24解析.eps" descr="id:214749294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78582" y="4167664"/>
            <a:ext cx="819080" cy="29161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95006" y="4653136"/>
            <a:ext cx="3600400" cy="1879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81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第三名学生的操作和所画的光路图都正确无误，只是所用的玻璃砖的两个折射面不平行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，用这块玻璃砖测出的折射率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的值将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偏大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偏小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不变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”).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7014" y="1772816"/>
            <a:ext cx="3284827" cy="180020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42088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不变</a:t>
            </a:r>
            <a:r>
              <a:rPr lang="zh-CN" altLang="zh-CN" b="1" smtClean="0">
                <a:solidFill>
                  <a:srgbClr val="000000"/>
                </a:solidFill>
                <a:ea typeface="Times New Roman" panose="02020603050405020304" pitchFamily="18" charset="0"/>
              </a:rPr>
              <a:t>  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/>
          </a:p>
        </p:txBody>
      </p:sp>
      <p:pic>
        <p:nvPicPr>
          <p:cNvPr id="5" name="24答案.eps" descr="id:214749299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2452" y="2600740"/>
            <a:ext cx="819080" cy="291617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452807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第三名同学的光路图如图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由于测量操作无误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所以测量值等于真实值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即不变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24解析.eps" descr="id:214749294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3668831"/>
            <a:ext cx="819080" cy="29161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6974" y="4005064"/>
            <a:ext cx="3994001" cy="2281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568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另一实验小组的甲、乙、丙、丁四名同学分别在实验中得到如图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所示的插针结果，由图可知，从图上看，肯定把针插错了的同学是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；从图上看，测量结果准确度最高的同学是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982638" y="2636912"/>
            <a:ext cx="5324475" cy="2076450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6527254" y="2276872"/>
            <a:ext cx="5257800" cy="242887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807312" y="4551511"/>
            <a:ext cx="6479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z="2400">
                <a:solidFill>
                  <a:srgbClr val="000000"/>
                </a:solidFill>
              </a:rPr>
              <a:t>4</a:t>
            </a:r>
            <a:endParaRPr lang="zh-CN" altLang="en-US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79696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甲、乙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丁</a:t>
            </a:r>
            <a:endParaRPr lang="zh-CN" altLang="en-US"/>
          </a:p>
        </p:txBody>
      </p:sp>
      <p:pic>
        <p:nvPicPr>
          <p:cNvPr id="8" name="24答案.eps" descr="id:214749299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32452" y="4976820"/>
            <a:ext cx="819080" cy="291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349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结果画出的光路图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连线可以发现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甲的折射光线与入射光线处于法线的一侧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针插错了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乙同学的入射光线与折射光线在同一直线上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针也插错了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丁同学插针的位置距离较大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误差较小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所以测量结果准确度更高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29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1590" y="980728"/>
            <a:ext cx="819080" cy="291617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3"/>
          <a:stretch>
            <a:fillRect/>
          </a:stretch>
        </p:blipFill>
        <p:spPr>
          <a:xfrm>
            <a:off x="5519142" y="3068960"/>
            <a:ext cx="4600575" cy="1974850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4"/>
          <a:stretch>
            <a:fillRect/>
          </a:stretch>
        </p:blipFill>
        <p:spPr>
          <a:xfrm>
            <a:off x="982638" y="3068960"/>
            <a:ext cx="4545965" cy="20828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591150" y="4941168"/>
            <a:ext cx="6479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z="2400">
                <a:solidFill>
                  <a:schemeClr val="tx1"/>
                </a:solidFill>
              </a:rPr>
              <a:t>8</a:t>
            </a:r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519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测量玻璃的折射率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实验目的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测量玻璃的折射率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学习用插针法确定光路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实验器材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木板、白纸、玻璃砖、大头针、图钉、刻度尺、量角器、铅笔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知识过.eps" descr="id:21474938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94806" y="883444"/>
            <a:ext cx="6966049" cy="601340"/>
          </a:xfrm>
          <a:prstGeom prst="rect">
            <a:avLst/>
          </a:prstGeom>
        </p:spPr>
      </p:pic>
      <p:pic>
        <p:nvPicPr>
          <p:cNvPr id="5" name="知识点.eps" descr="id:214749279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681376"/>
            <a:ext cx="1212202" cy="379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988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21820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实验原理与设计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50875"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当光从空气射入玻璃时，根据折射定律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𝐬𝐢𝐧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𝒊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𝐬𝐢𝐧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，测出入射角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和折射角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，就可计算出玻璃的折射率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50875"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如图所示，透过玻璃砖观察大头针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，调整视线方向，直到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的像挡住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的像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再在观察者同一侧依次插入大头针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，使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挡住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的像，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挡住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的像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这样，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以及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的连线分别代表入射光和经玻璃砖折射后射出的光，由此便可画出光路图并测出入射角和折射角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218206"/>
              </a:xfrm>
              <a:blipFill>
                <a:blip r:embed="rId2"/>
                <a:stretch>
                  <a:fillRect l="-796" r="-849" b="-2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xq32.jpg" descr="id:214749280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51771" y="4934938"/>
            <a:ext cx="1898393" cy="1590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993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实验步骤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把白纸固定在木板上，再将玻璃砖放在白纸上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用铅笔描出界面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aa'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bb'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，利用两枚大头针确定入射光的方向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用两枚大头针在玻璃砖的另一侧确定出射光的方向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取走玻璃砖，根据入射光和出射光的方向确定入射点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和出射点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，连接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即为玻璃砖内部的折射光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画出过入射点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的法线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NN'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xq33.jpg" descr="id:21474928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30910" y="4149080"/>
            <a:ext cx="5533415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28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932132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根据画出的光路图测量入射角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、折射角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，填入设计的表格中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计算玻璃的折射率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𝐬𝐢𝐧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𝒊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𝐬𝐢𝐧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重复以上实验步骤多次，最后求出玻璃折射率的平均值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932132"/>
              </a:xfrm>
              <a:blipFill>
                <a:blip r:embed="rId2"/>
                <a:stretch>
                  <a:fillRect l="-796" r="-849" b="-66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xq33.jpg" descr="id:21474928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286894" y="2780928"/>
            <a:ext cx="5533415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4187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测量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玻璃砖的折射率实验的误差分析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偏大型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2300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一条边界线与玻璃砖上表面对齐，另一条边界线没有对齐玻璃砖的下表面，使得两边界线宽度小于玻璃砖的厚度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作图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分析如下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要点破.eps" descr="id:21474939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97398" y="911131"/>
            <a:ext cx="6638168" cy="573653"/>
          </a:xfrm>
          <a:prstGeom prst="rect">
            <a:avLst/>
          </a:prstGeom>
        </p:spPr>
      </p:pic>
      <p:pic>
        <p:nvPicPr>
          <p:cNvPr id="4" name="要点.eps" descr="id:214749393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3826" y="1609368"/>
            <a:ext cx="864353" cy="37947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5605" y="3861048"/>
            <a:ext cx="3085785" cy="2574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492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555892"/>
              </a:xfrm>
            </p:spPr>
            <p:txBody>
              <a:bodyPr/>
              <a:lstStyle/>
              <a:p>
                <a:pPr indent="715963"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由折射率的定义可知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真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𝐬𝐢𝐧𝐢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𝒊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𝐬𝐢𝐧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𝒓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𝐬𝐢𝐧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𝒊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𝐬𝐢𝐧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𝐫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，因为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，所以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真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，即测量结果偏大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715963"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同理可知，如图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所示，在这两种情况中，测量结果均偏大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endParaRPr lang="zh-CN" altLang="en-US"/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555892"/>
              </a:xfrm>
              <a:blipFill>
                <a:blip r:embed="rId2"/>
                <a:stretch>
                  <a:fillRect l="-265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1230" y="2780928"/>
            <a:ext cx="4120415" cy="204890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8662" y="2852936"/>
            <a:ext cx="4248472" cy="2071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728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偏小型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775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一条边界线与玻璃砖上表面对齐，另一条边界线没有对齐玻璃砖的下表面，使得两边界线宽度大于玻璃砖的厚度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作图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分析如下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8502" y="2564904"/>
            <a:ext cx="3598912" cy="3241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6415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856685"/>
                <a:ext cx="11485848" cy="2068259"/>
              </a:xfrm>
            </p:spPr>
            <p:txBody>
              <a:bodyPr/>
              <a:lstStyle/>
              <a:p>
                <a:pPr indent="715963"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由折射率的定义可知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真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𝐬𝐢𝐧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𝒊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𝐬𝐢𝐧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𝒓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𝐬𝐢𝐧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𝒊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𝐬𝐢𝐧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𝐫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，因为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，所以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，所以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真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，即测量结果偏小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715963"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同理可知，如图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所示，在这两种情况中，测量结果均偏小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856685"/>
                <a:ext cx="11485848" cy="2068259"/>
              </a:xfrm>
              <a:blipFill>
                <a:blip r:embed="rId2"/>
                <a:stretch>
                  <a:fillRect l="-796" r="-849" b="-29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9686" y="3068960"/>
            <a:ext cx="4051464" cy="208087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7174" y="3068960"/>
            <a:ext cx="4235287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042397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897</Words>
  <Application>Microsoft Office PowerPoint</Application>
  <PresentationFormat>自定义</PresentationFormat>
  <Paragraphs>46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387</cp:revision>
  <dcterms:created xsi:type="dcterms:W3CDTF">2020-11-06T05:24:00Z</dcterms:created>
  <dcterms:modified xsi:type="dcterms:W3CDTF">2025-06-18T02:50:51Z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